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72" r:id="rId5"/>
    <p:sldId id="268" r:id="rId6"/>
    <p:sldId id="261" r:id="rId7"/>
    <p:sldId id="279" r:id="rId8"/>
    <p:sldId id="280" r:id="rId9"/>
    <p:sldId id="281" r:id="rId10"/>
    <p:sldId id="282" r:id="rId11"/>
    <p:sldId id="264" r:id="rId12"/>
    <p:sldId id="262" r:id="rId13"/>
    <p:sldId id="274"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1D6DA-F206-4238-9627-3666E08DC0E7}" v="2" dt="2023-10-27T17:06:41.304"/>
    <p1510:client id="{076B7FD3-C558-4DC2-B890-6AD9FB6D6A18}" v="4" dt="2023-10-26T23:20:32.659"/>
    <p1510:client id="{0AAA6A8D-0E15-A447-9968-E645AB9BEBF8}" v="371" dt="2023-10-27T17:36:42.796"/>
    <p1510:client id="{2404D40F-8C84-459E-9D89-7645167D9311}" v="679" dt="2023-10-27T17:46:11.068"/>
    <p1510:client id="{26F0999E-2D07-4CD5-B40F-673093F6ADED}" v="32" dt="2023-10-27T17:31:31.237"/>
    <p1510:client id="{433D7E0F-4716-44F6-8361-A9B499F11721}" v="34" dt="2023-10-27T17:27:20.307"/>
    <p1510:client id="{55A405F7-65A5-46D1-BB8D-93FC90D15E17}" v="154" dt="2023-10-27T01:00:53.202"/>
    <p1510:client id="{65D7F210-1A3D-4268-BD38-914D68596369}" v="7" dt="2023-10-27T17:09:39.472"/>
    <p1510:client id="{6AFDE7EC-5DFB-8443-B8EA-5F97914DBEDE}" v="537" dt="2023-10-27T17:59:49.762"/>
    <p1510:client id="{6B8CB412-4B6C-4AC2-BCE7-5775C5EFF2B8}" v="5" dt="2023-10-26T23:24:44.283"/>
    <p1510:client id="{71EE3B7A-717D-4B0E-8738-151B3CF287A8}" v="4" dt="2023-10-27T04:00:25.814"/>
    <p1510:client id="{906FB58E-C011-4DD0-B2C2-2C7526C88E1A}" v="389" dt="2023-10-27T17:23:02.723"/>
    <p1510:client id="{A00D15AC-F000-4F45-87D7-2DA9AEE4360B}" v="350" dt="2023-10-27T17:16:45.856"/>
    <p1510:client id="{CCEF98D7-0963-42E5-8D1A-BB37C4D31F54}" v="19" dt="2023-10-27T01:11:27.805"/>
    <p1510:client id="{E372F27D-C949-4AE3-945B-52E93A8B13DD}" v="57" dt="2023-10-27T16:19:28.551"/>
    <p1510:client id="{FABE6E42-EDAE-4CBA-B611-3F96EB344AC5}" v="21" dt="2023-10-27T17:24:47.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24"/>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846593"/>
            <a:ext cx="4950605" cy="2792278"/>
          </a:xfrm>
        </p:spPr>
        <p:txBody>
          <a:bodyPr vert="horz" lIns="91440" tIns="45720" rIns="91440" bIns="45720" rtlCol="0" anchor="b" anchorCtr="0">
            <a:normAutofit/>
          </a:bodyPr>
          <a:lstStyle/>
          <a:p>
            <a:r>
              <a:rPr lang="en-US" sz="5400">
                <a:latin typeface="Times New Roman"/>
                <a:cs typeface="Times New Roman"/>
              </a:rPr>
              <a:t>Green Tracks</a:t>
            </a:r>
            <a:br>
              <a:rPr lang="en-US" sz="5400">
                <a:latin typeface="Times New Roman"/>
              </a:rPr>
            </a:br>
            <a:r>
              <a:rPr lang="en-US" sz="1600">
                <a:latin typeface="Times New Roman"/>
                <a:cs typeface="Times New Roman"/>
              </a:rPr>
              <a:t>Manifesting Eco-Friendly Paths</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1687498" y="5658396"/>
            <a:ext cx="2948684" cy="436778"/>
          </a:xfrm>
        </p:spPr>
        <p:txBody>
          <a:bodyPr vert="horz" lIns="91440" tIns="45720" rIns="91440" bIns="45720" rtlCol="0" anchor="t">
            <a:normAutofit lnSpcReduction="10000"/>
          </a:bodyPr>
          <a:lstStyle/>
          <a:p>
            <a:r>
              <a:rPr lang="en-US">
                <a:latin typeface="Times New Roman"/>
                <a:cs typeface="Times New Roman"/>
              </a:rPr>
              <a:t>Team-12 </a:t>
            </a:r>
          </a:p>
          <a:p>
            <a:endParaRPr lang="en-US"/>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957824" y="0"/>
            <a:ext cx="6234176" cy="6858000"/>
          </a:xfrm>
        </p:spPr>
      </p:pic>
      <p:pic>
        <p:nvPicPr>
          <p:cNvPr id="1026" name="Picture 2">
            <a:extLst>
              <a:ext uri="{FF2B5EF4-FFF2-40B4-BE49-F238E27FC236}">
                <a16:creationId xmlns:a16="http://schemas.microsoft.com/office/drawing/2014/main" id="{6252AC6F-9536-9A66-9B5E-8899EB16C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134" y="3711608"/>
            <a:ext cx="2425869" cy="168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124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title"/>
          </p:nvPr>
        </p:nvSpPr>
        <p:spPr>
          <a:xfrm>
            <a:off x="485775" y="647700"/>
            <a:ext cx="3680395" cy="1403343"/>
          </a:xfrm>
        </p:spPr>
        <p:txBody>
          <a:bodyPr anchor="ctr">
            <a:normAutofit/>
          </a:bodyPr>
          <a:lstStyle/>
          <a:p>
            <a:r>
              <a:rPr lang="en-US"/>
              <a:t>The results</a:t>
            </a:r>
          </a:p>
        </p:txBody>
      </p:sp>
      <p:sp>
        <p:nvSpPr>
          <p:cNvPr id="20" name="Date Placeholder 19">
            <a:extLst>
              <a:ext uri="{FF2B5EF4-FFF2-40B4-BE49-F238E27FC236}">
                <a16:creationId xmlns:a16="http://schemas.microsoft.com/office/drawing/2014/main" id="{E7AE8A72-7DAE-42BD-99C5-FF9C91A3B0D5}"/>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2023</a:t>
            </a:r>
          </a:p>
        </p:txBody>
      </p:sp>
      <p:pic>
        <p:nvPicPr>
          <p:cNvPr id="17" name="Picture 16">
            <a:extLst>
              <a:ext uri="{FF2B5EF4-FFF2-40B4-BE49-F238E27FC236}">
                <a16:creationId xmlns:a16="http://schemas.microsoft.com/office/drawing/2014/main" id="{996D1D33-AD4A-77B6-20F4-7AAD4A9628CD}"/>
              </a:ext>
            </a:extLst>
          </p:cNvPr>
          <p:cNvPicPr>
            <a:picLocks noChangeAspect="1"/>
          </p:cNvPicPr>
          <p:nvPr/>
        </p:nvPicPr>
        <p:blipFill rotWithShape="1">
          <a:blip r:embed="rId2"/>
          <a:srcRect l="7656" r="7655" b="-1"/>
          <a:stretch/>
        </p:blipFill>
        <p:spPr>
          <a:xfrm>
            <a:off x="4575048" y="10"/>
            <a:ext cx="7616952" cy="6857990"/>
          </a:xfrm>
          <a:prstGeom prst="rect">
            <a:avLst/>
          </a:prstGeom>
          <a:noFill/>
        </p:spPr>
      </p:pic>
      <p:sp>
        <p:nvSpPr>
          <p:cNvPr id="21" name="Footer Placeholder 20">
            <a:extLst>
              <a:ext uri="{FF2B5EF4-FFF2-40B4-BE49-F238E27FC236}">
                <a16:creationId xmlns:a16="http://schemas.microsoft.com/office/drawing/2014/main" id="{ACF8A1E1-A9DC-4644-9A53-D5C899540393}"/>
              </a:ext>
            </a:extLst>
          </p:cNvPr>
          <p:cNvSpPr>
            <a:spLocks noGrp="1"/>
          </p:cNvSpPr>
          <p:nvPr>
            <p:ph type="ftr" sz="quarter" idx="11"/>
          </p:nvPr>
        </p:nvSpPr>
        <p:spPr>
          <a:xfrm>
            <a:off x="3581399" y="6356350"/>
            <a:ext cx="5029203" cy="365125"/>
          </a:xfrm>
        </p:spPr>
        <p:txBody>
          <a:bodyPr anchor="ctr">
            <a:normAutofit/>
          </a:bodyPr>
          <a:lstStyle/>
          <a:p>
            <a:pPr>
              <a:spcAft>
                <a:spcPts val="600"/>
              </a:spcAft>
            </a:pPr>
            <a:r>
              <a:rPr lang="en-US"/>
              <a:t>Green Tracks</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10</a:t>
            </a:fld>
            <a:endParaRPr lang="en-US"/>
          </a:p>
        </p:txBody>
      </p:sp>
      <p:pic>
        <p:nvPicPr>
          <p:cNvPr id="4" name="Picture 3" descr="A screenshot of a computer screen&#10;&#10;Description automatically generated">
            <a:extLst>
              <a:ext uri="{FF2B5EF4-FFF2-40B4-BE49-F238E27FC236}">
                <a16:creationId xmlns:a16="http://schemas.microsoft.com/office/drawing/2014/main" id="{4F1E7E09-9F86-0CCB-B120-5863B7B59B32}"/>
              </a:ext>
            </a:extLst>
          </p:cNvPr>
          <p:cNvPicPr>
            <a:picLocks noChangeAspect="1"/>
          </p:cNvPicPr>
          <p:nvPr/>
        </p:nvPicPr>
        <p:blipFill>
          <a:blip r:embed="rId3"/>
          <a:stretch>
            <a:fillRect/>
          </a:stretch>
        </p:blipFill>
        <p:spPr>
          <a:xfrm>
            <a:off x="839321" y="3488640"/>
            <a:ext cx="2743200" cy="642719"/>
          </a:xfrm>
          <a:prstGeom prst="rect">
            <a:avLst/>
          </a:prstGeom>
        </p:spPr>
      </p:pic>
      <p:sp>
        <p:nvSpPr>
          <p:cNvPr id="10" name="Text Placeholder 80">
            <a:extLst>
              <a:ext uri="{FF2B5EF4-FFF2-40B4-BE49-F238E27FC236}">
                <a16:creationId xmlns:a16="http://schemas.microsoft.com/office/drawing/2014/main" id="{446322D8-A7B7-26A1-59DF-225771206738}"/>
              </a:ext>
            </a:extLst>
          </p:cNvPr>
          <p:cNvSpPr txBox="1">
            <a:spLocks/>
          </p:cNvSpPr>
          <p:nvPr/>
        </p:nvSpPr>
        <p:spPr>
          <a:xfrm>
            <a:off x="915014" y="4256812"/>
            <a:ext cx="2733675" cy="130016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E2D4CA">
                    <a:alpha val="85000"/>
                  </a:srgbClr>
                </a:solidFill>
              </a:rPr>
              <a:t>Although there were other path the algorithm returned coordinates for the one with best AQI and Incivility score.</a:t>
            </a:r>
          </a:p>
        </p:txBody>
      </p:sp>
      <p:sp>
        <p:nvSpPr>
          <p:cNvPr id="11" name="Text Placeholder 80">
            <a:extLst>
              <a:ext uri="{FF2B5EF4-FFF2-40B4-BE49-F238E27FC236}">
                <a16:creationId xmlns:a16="http://schemas.microsoft.com/office/drawing/2014/main" id="{F5C14FAA-A93E-30B4-9846-9EB43671BB26}"/>
              </a:ext>
            </a:extLst>
          </p:cNvPr>
          <p:cNvSpPr txBox="1">
            <a:spLocks/>
          </p:cNvSpPr>
          <p:nvPr/>
        </p:nvSpPr>
        <p:spPr>
          <a:xfrm>
            <a:off x="915013" y="2688361"/>
            <a:ext cx="2733675" cy="130016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E2D4CA">
                    <a:alpha val="85000"/>
                  </a:srgbClr>
                </a:solidFill>
              </a:rPr>
              <a:t>For below coordinates the out on right was generated.</a:t>
            </a:r>
          </a:p>
        </p:txBody>
      </p:sp>
    </p:spTree>
    <p:extLst>
      <p:ext uri="{BB962C8B-B14F-4D97-AF65-F5344CB8AC3E}">
        <p14:creationId xmlns:p14="http://schemas.microsoft.com/office/powerpoint/2010/main" val="86743615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normAutofit/>
          </a:bodyPr>
          <a:lstStyle/>
          <a:p>
            <a:r>
              <a:rPr lang="en-US" sz="2800">
                <a:latin typeface="Times New Roman"/>
                <a:cs typeface="Times New Roman"/>
              </a:rPr>
              <a:t>Summary</a:t>
            </a:r>
            <a:endParaRPr lang="en-US" sz="2800">
              <a:solidFill>
                <a:srgbClr val="E2D4CA">
                  <a:alpha val="75000"/>
                </a:srgbClr>
              </a:solidFill>
              <a:latin typeface="Times New Roman"/>
              <a:cs typeface="Times New Roman"/>
            </a:endParaRP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vert="horz" lIns="91440" tIns="45720" rIns="91440" bIns="45720" rtlCol="0" anchor="t">
            <a:normAutofit/>
          </a:bodyPr>
          <a:lstStyle/>
          <a:p>
            <a:r>
              <a:rPr lang="en-US" sz="1800">
                <a:solidFill>
                  <a:srgbClr val="D1D5DB"/>
                </a:solidFill>
                <a:latin typeface="Times New Roman" panose="02020603050405020304" pitchFamily="18" charset="0"/>
                <a:ea typeface="+mn-lt"/>
                <a:cs typeface="Times New Roman" panose="02020603050405020304" pitchFamily="18" charset="0"/>
              </a:rPr>
              <a:t>By factoring in the Air Quality Index (AQI) and optimizing the route to minimize discomfort during the journey, we're not just suggesting a path for cyclists; we're crafting a personalized, refreshing journey that puts their well-being and environmental awareness at the forefront.</a:t>
            </a:r>
            <a:endParaRPr lang="en-US" sz="1800">
              <a:latin typeface="Times New Roman" panose="02020603050405020304" pitchFamily="18" charset="0"/>
              <a:cs typeface="Times New Roman" panose="02020603050405020304" pitchFamily="18" charset="0"/>
            </a:endParaRPr>
          </a:p>
        </p:txBody>
      </p:sp>
      <p:sp>
        <p:nvSpPr>
          <p:cNvPr id="42" name="Date Placeholder 41">
            <a:extLst>
              <a:ext uri="{FF2B5EF4-FFF2-40B4-BE49-F238E27FC236}">
                <a16:creationId xmlns:a16="http://schemas.microsoft.com/office/drawing/2014/main" id="{A5A3223A-374C-401B-80E4-3393BA4AA8D5}"/>
              </a:ext>
            </a:extLst>
          </p:cNvPr>
          <p:cNvSpPr>
            <a:spLocks noGrp="1"/>
          </p:cNvSpPr>
          <p:nvPr>
            <p:ph type="dt" sz="half" idx="2"/>
          </p:nvPr>
        </p:nvSpPr>
        <p:spPr>
          <a:xfrm>
            <a:off x="258792" y="6356350"/>
            <a:ext cx="3322608" cy="365125"/>
          </a:xfrm>
        </p:spPr>
        <p:txBody>
          <a:bodyPr/>
          <a:lstStyle/>
          <a:p>
            <a:r>
              <a:rPr lang="en-US"/>
              <a:t>2023</a:t>
            </a:r>
          </a:p>
        </p:txBody>
      </p:sp>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a:t>Green Tracks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11</a:t>
            </a:fld>
            <a:endParaRPr lang="en-US"/>
          </a:p>
        </p:txBody>
      </p:sp>
      <p:pic>
        <p:nvPicPr>
          <p:cNvPr id="10" name="Picture Placeholder 9" descr="Woman cyclist in city">
            <a:extLst>
              <a:ext uri="{FF2B5EF4-FFF2-40B4-BE49-F238E27FC236}">
                <a16:creationId xmlns:a16="http://schemas.microsoft.com/office/drawing/2014/main" id="{EED02875-157B-2755-6552-55A2C08628BD}"/>
              </a:ext>
            </a:extLst>
          </p:cNvPr>
          <p:cNvPicPr>
            <a:picLocks noGrp="1" noChangeAspect="1"/>
          </p:cNvPicPr>
          <p:nvPr>
            <p:ph type="pic" sz="quarter" idx="14"/>
          </p:nvPr>
        </p:nvPicPr>
        <p:blipFill>
          <a:blip r:embed="rId2"/>
          <a:srcRect t="9386" b="9386"/>
          <a:stretch/>
        </p:blipFill>
        <p:spPr/>
      </p:pic>
      <p:pic>
        <p:nvPicPr>
          <p:cNvPr id="11" name="Picture Placeholder 10" descr="Sunset on the grassy meadow">
            <a:extLst>
              <a:ext uri="{FF2B5EF4-FFF2-40B4-BE49-F238E27FC236}">
                <a16:creationId xmlns:a16="http://schemas.microsoft.com/office/drawing/2014/main" id="{96837FDE-2DC2-A383-D3BE-C7F685467932}"/>
              </a:ext>
            </a:extLst>
          </p:cNvPr>
          <p:cNvPicPr>
            <a:picLocks noGrp="1" noChangeAspect="1"/>
          </p:cNvPicPr>
          <p:nvPr>
            <p:ph type="pic" sz="quarter" idx="13"/>
          </p:nvPr>
        </p:nvPicPr>
        <p:blipFill>
          <a:blip r:embed="rId3"/>
          <a:srcRect t="9431" b="9431"/>
          <a:stretch/>
        </p:blipFill>
        <p:spPr/>
      </p:pic>
    </p:spTree>
    <p:extLst>
      <p:ext uri="{BB962C8B-B14F-4D97-AF65-F5344CB8AC3E}">
        <p14:creationId xmlns:p14="http://schemas.microsoft.com/office/powerpoint/2010/main" val="19037621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vert="horz" lIns="91440" tIns="45720" rIns="91440" bIns="45720" rtlCol="0" anchor="t">
            <a:normAutofit/>
          </a:bodyPr>
          <a:lstStyle/>
          <a:p>
            <a:r>
              <a:rPr lang="en-US"/>
              <a:t>Team 12</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a:t>2023</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12</a:t>
            </a:fld>
            <a:endParaRPr lang="en-US"/>
          </a:p>
        </p:txBody>
      </p:sp>
      <p:pic>
        <p:nvPicPr>
          <p:cNvPr id="4" name="Picture 2" descr="A green shoe with white laces&#10;&#10;Description automatically generated">
            <a:extLst>
              <a:ext uri="{FF2B5EF4-FFF2-40B4-BE49-F238E27FC236}">
                <a16:creationId xmlns:a16="http://schemas.microsoft.com/office/drawing/2014/main" id="{347607D0-680D-384D-7518-8EA0B468E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0040" y="5170469"/>
            <a:ext cx="2425869" cy="168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770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54626" y="647700"/>
            <a:ext cx="3483421" cy="1071666"/>
          </a:xfrm>
        </p:spPr>
        <p:txBody>
          <a:bodyPr/>
          <a:lstStyle/>
          <a:p>
            <a:r>
              <a:rPr lang="en-US">
                <a:latin typeface="Times New Roman"/>
                <a:cs typeface="Times New Roman"/>
              </a:rPr>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3495222"/>
          </a:xfrm>
        </p:spPr>
        <p:txBody>
          <a:bodyPr>
            <a:normAutofit/>
          </a:bodyPr>
          <a:lstStyle/>
          <a:p>
            <a:r>
              <a:rPr lang="en-US" sz="2000">
                <a:latin typeface="Times New Roman"/>
                <a:cs typeface="Times New Roman"/>
              </a:rPr>
              <a:t>Scope of POC</a:t>
            </a:r>
            <a:endParaRPr lang="en-US" sz="2000">
              <a:solidFill>
                <a:srgbClr val="E2D4CA">
                  <a:alpha val="85000"/>
                </a:srgbClr>
              </a:solidFill>
              <a:latin typeface="Times New Roman"/>
              <a:cs typeface="Times New Roman"/>
            </a:endParaRPr>
          </a:p>
          <a:p>
            <a:r>
              <a:rPr lang="en-US" sz="2000">
                <a:solidFill>
                  <a:srgbClr val="E2D4CA">
                    <a:alpha val="85000"/>
                  </a:srgbClr>
                </a:solidFill>
                <a:latin typeface="Times New Roman"/>
                <a:cs typeface="Times New Roman"/>
              </a:rPr>
              <a:t>Overview of implementation</a:t>
            </a:r>
          </a:p>
          <a:p>
            <a:r>
              <a:rPr lang="en-US" sz="2000">
                <a:latin typeface="Times New Roman"/>
                <a:cs typeface="Times New Roman"/>
              </a:rPr>
              <a:t>Weighted Graph Network</a:t>
            </a:r>
          </a:p>
          <a:p>
            <a:r>
              <a:rPr lang="en-US" sz="2000">
                <a:solidFill>
                  <a:srgbClr val="E2D4CA">
                    <a:alpha val="85000"/>
                  </a:srgbClr>
                </a:solidFill>
                <a:latin typeface="Times New Roman"/>
                <a:cs typeface="Times New Roman"/>
              </a:rPr>
              <a:t>Custom weight metrics</a:t>
            </a:r>
          </a:p>
          <a:p>
            <a:r>
              <a:rPr lang="en-US" sz="2000">
                <a:latin typeface="Times New Roman"/>
                <a:cs typeface="Times New Roman"/>
              </a:rPr>
              <a:t>Algorithm</a:t>
            </a:r>
            <a:endParaRPr lang="en-US" sz="2000">
              <a:solidFill>
                <a:srgbClr val="E2D4CA">
                  <a:alpha val="85000"/>
                </a:srgbClr>
              </a:solidFill>
              <a:latin typeface="Times New Roman"/>
              <a:cs typeface="Times New Roman"/>
            </a:endParaRPr>
          </a:p>
          <a:p>
            <a:r>
              <a:rPr lang="en-US" sz="2000">
                <a:latin typeface="Times New Roman"/>
                <a:cs typeface="Times New Roman"/>
              </a:rPr>
              <a:t>Results</a:t>
            </a:r>
            <a:endParaRPr lang="en-US" sz="2000">
              <a:solidFill>
                <a:srgbClr val="E2D4CA">
                  <a:alpha val="85000"/>
                </a:srgbClr>
              </a:solidFill>
              <a:latin typeface="Times New Roman"/>
              <a:cs typeface="Times New Roman"/>
            </a:endParaRPr>
          </a:p>
          <a:p>
            <a:r>
              <a:rPr lang="en-US" sz="2000">
                <a:latin typeface="Times New Roman"/>
                <a:cs typeface="Times New Roman"/>
              </a:rPr>
              <a:t>Summary </a:t>
            </a:r>
            <a:endParaRPr lang="en-US" sz="2000">
              <a:solidFill>
                <a:srgbClr val="E2D4CA">
                  <a:alpha val="85000"/>
                </a:srgbClr>
              </a:solidFill>
              <a:latin typeface="Times New Roman"/>
              <a:cs typeface="Times New Roman"/>
            </a:endParaRPr>
          </a:p>
          <a:p>
            <a:endParaRPr lang="en-US">
              <a:solidFill>
                <a:srgbClr val="E2D4CA">
                  <a:alpha val="85000"/>
                </a:srgbClr>
              </a:solidFill>
              <a:latin typeface="Times New Roman"/>
              <a:cs typeface="Times New Roman"/>
            </a:endParaRPr>
          </a:p>
        </p:txBody>
      </p:sp>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a:t>2023</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a:latin typeface="Times New Roman"/>
                <a:cs typeface="Times New Roman"/>
              </a:rPr>
              <a:t>Green Tracks</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a:p>
        </p:txBody>
      </p:sp>
      <p:pic>
        <p:nvPicPr>
          <p:cNvPr id="10" name="Picture Placeholder 9" descr="Multiple interweaving highways with cars driving in different directions">
            <a:extLst>
              <a:ext uri="{FF2B5EF4-FFF2-40B4-BE49-F238E27FC236}">
                <a16:creationId xmlns:a16="http://schemas.microsoft.com/office/drawing/2014/main" id="{A7D91467-2079-0D4B-8EA5-C56B6353FF9F}"/>
              </a:ext>
            </a:extLst>
          </p:cNvPr>
          <p:cNvPicPr>
            <a:picLocks noGrp="1" noChangeAspect="1"/>
          </p:cNvPicPr>
          <p:nvPr>
            <p:ph type="pic" sz="quarter" idx="14"/>
          </p:nvPr>
        </p:nvPicPr>
        <p:blipFill>
          <a:blip r:embed="rId2"/>
          <a:srcRect l="10702" r="10702"/>
          <a:stretch/>
        </p:blipFill>
        <p:spPr>
          <a:xfrm>
            <a:off x="8371970" y="4186406"/>
            <a:ext cx="2854517" cy="1893472"/>
          </a:xfrm>
        </p:spPr>
      </p:pic>
      <p:pic>
        <p:nvPicPr>
          <p:cNvPr id="5" name="Picture 4" descr="A bicycle leaning against a tree&#10;&#10;Description automatically generated">
            <a:extLst>
              <a:ext uri="{FF2B5EF4-FFF2-40B4-BE49-F238E27FC236}">
                <a16:creationId xmlns:a16="http://schemas.microsoft.com/office/drawing/2014/main" id="{7E12ACD2-CC3E-D696-0943-7F53406F4230}"/>
              </a:ext>
            </a:extLst>
          </p:cNvPr>
          <p:cNvPicPr>
            <a:picLocks noChangeAspect="1"/>
          </p:cNvPicPr>
          <p:nvPr/>
        </p:nvPicPr>
        <p:blipFill rotWithShape="1">
          <a:blip r:embed="rId3"/>
          <a:srcRect r="-273" b="6849"/>
          <a:stretch/>
        </p:blipFill>
        <p:spPr>
          <a:xfrm>
            <a:off x="4294373" y="4184276"/>
            <a:ext cx="3110218" cy="1950130"/>
          </a:xfrm>
          <a:prstGeom prst="rect">
            <a:avLst/>
          </a:prstGeom>
        </p:spPr>
      </p:pic>
      <p:pic>
        <p:nvPicPr>
          <p:cNvPr id="8" name="Picture Placeholder 7" descr="A wireframe map of a mountain&#10;&#10;Description automatically generated">
            <a:extLst>
              <a:ext uri="{FF2B5EF4-FFF2-40B4-BE49-F238E27FC236}">
                <a16:creationId xmlns:a16="http://schemas.microsoft.com/office/drawing/2014/main" id="{35E87B89-4BF5-182A-B750-6674DF8835C0}"/>
              </a:ext>
            </a:extLst>
          </p:cNvPr>
          <p:cNvPicPr>
            <a:picLocks noGrp="1" noChangeAspect="1"/>
          </p:cNvPicPr>
          <p:nvPr>
            <p:ph type="pic" sz="quarter" idx="13"/>
          </p:nvPr>
        </p:nvPicPr>
        <p:blipFill rotWithShape="1">
          <a:blip r:embed="rId4"/>
          <a:srcRect l="3288" t="30793" r="18630" b="9755"/>
          <a:stretch/>
        </p:blipFill>
        <p:spPr>
          <a:xfrm>
            <a:off x="651339" y="4181626"/>
            <a:ext cx="2680691" cy="1943642"/>
          </a:xfrm>
        </p:spPr>
      </p:pic>
    </p:spTree>
    <p:extLst>
      <p:ext uri="{BB962C8B-B14F-4D97-AF65-F5344CB8AC3E}">
        <p14:creationId xmlns:p14="http://schemas.microsoft.com/office/powerpoint/2010/main" val="13172313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a:latin typeface="Times New Roman"/>
                <a:cs typeface="Times New Roman"/>
              </a:rPr>
              <a:t>Scope of POC</a:t>
            </a:r>
            <a:endParaRPr lang="en-US">
              <a:solidFill>
                <a:srgbClr val="E2D4CA">
                  <a:alpha val="75000"/>
                </a:srgbClr>
              </a:solidFill>
              <a:latin typeface="Times New Roman"/>
              <a:cs typeface="Times New Roman"/>
            </a:endParaRP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9425" y="5603944"/>
            <a:ext cx="3392488" cy="711131"/>
          </a:xfrm>
        </p:spPr>
        <p:txBody>
          <a:bodyPr>
            <a:normAutofit/>
          </a:bodyPr>
          <a:lstStyle/>
          <a:p>
            <a:r>
              <a:rPr lang="en-US" sz="2000">
                <a:latin typeface="Times New Roman"/>
                <a:cs typeface="Times New Roman"/>
              </a:rPr>
              <a:t>Customer Requirements</a:t>
            </a:r>
            <a:endParaRPr lang="en-US" sz="2000">
              <a:solidFill>
                <a:srgbClr val="E2D4CA">
                  <a:alpha val="85000"/>
                </a:srgbClr>
              </a:solidFill>
              <a:latin typeface="Times New Roman"/>
              <a:cs typeface="Times New Roman"/>
            </a:endParaRP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771836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9787" y="749138"/>
            <a:ext cx="10227847" cy="882721"/>
          </a:xfrm>
        </p:spPr>
        <p:txBody>
          <a:bodyPr/>
          <a:lstStyle/>
          <a:p>
            <a:r>
              <a:rPr lang="en-US">
                <a:latin typeface="Times New Roman"/>
                <a:ea typeface="+mn-lt"/>
                <a:cs typeface="+mn-lt"/>
              </a:rPr>
              <a:t>Scope of POC: Problem statement</a:t>
            </a:r>
            <a:endParaRPr lang="en-US">
              <a:solidFill>
                <a:srgbClr val="E2D4CA">
                  <a:alpha val="85000"/>
                </a:srgbClr>
              </a:solidFill>
              <a:latin typeface="Times New Roman"/>
              <a:cs typeface="Times New Roman"/>
            </a:endParaRP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9330124" cy="3751268"/>
          </a:xfrm>
        </p:spPr>
        <p:txBody>
          <a:bodyPr vert="horz" lIns="91440" tIns="45720" rIns="91440" bIns="45720" rtlCol="0" anchor="t">
            <a:normAutofit/>
          </a:bodyPr>
          <a:lstStyle/>
          <a:p>
            <a:r>
              <a:rPr lang="en-US">
                <a:solidFill>
                  <a:srgbClr val="E2D4CA"/>
                </a:solidFill>
                <a:latin typeface="Times New Roman"/>
                <a:ea typeface="+mn-lt"/>
                <a:cs typeface="+mn-lt"/>
              </a:rPr>
              <a:t>We are creating better paths for people </a:t>
            </a:r>
            <a:r>
              <a:rPr lang="en-US">
                <a:latin typeface="Times New Roman"/>
                <a:cs typeface="Times New Roman"/>
              </a:rPr>
              <a:t>who exercise or cycle, as they are more effected by air </a:t>
            </a:r>
            <a:r>
              <a:rPr lang="en-US">
                <a:solidFill>
                  <a:schemeClr val="bg2">
                    <a:lumMod val="75000"/>
                    <a:lumOff val="25000"/>
                  </a:schemeClr>
                </a:solidFill>
                <a:latin typeface="Times New Roman"/>
                <a:cs typeface="Times New Roman"/>
              </a:rPr>
              <a:t>pollution </a:t>
            </a:r>
            <a:r>
              <a:rPr lang="en-US">
                <a:latin typeface="Times New Roman"/>
                <a:cs typeface="Times New Roman"/>
              </a:rPr>
              <a:t>on street. </a:t>
            </a:r>
            <a:endParaRPr lang="en-US">
              <a:solidFill>
                <a:srgbClr val="E2D4CA">
                  <a:alpha val="85000"/>
                </a:srgbClr>
              </a:solidFill>
              <a:latin typeface="Times New Roman"/>
              <a:cs typeface="Times New Roman"/>
            </a:endParaRPr>
          </a:p>
          <a:p>
            <a:endParaRPr lang="en-US">
              <a:solidFill>
                <a:srgbClr val="E2D4CA">
                  <a:alpha val="85000"/>
                </a:srgbClr>
              </a:solidFill>
              <a:latin typeface="Times New Roman"/>
              <a:cs typeface="Times New Roman"/>
            </a:endParaRPr>
          </a:p>
          <a:p>
            <a:r>
              <a:rPr lang="en-US">
                <a:latin typeface="Times New Roman"/>
                <a:cs typeface="Times New Roman"/>
              </a:rPr>
              <a:t>Create a system enabling cyclists to choose </a:t>
            </a:r>
            <a:r>
              <a:rPr lang="en-US">
                <a:solidFill>
                  <a:schemeClr val="bg2">
                    <a:lumMod val="75000"/>
                    <a:lumOff val="25000"/>
                  </a:schemeClr>
                </a:solidFill>
                <a:latin typeface="Times New Roman"/>
                <a:cs typeface="Times New Roman"/>
              </a:rPr>
              <a:t>safer routes</a:t>
            </a:r>
            <a:r>
              <a:rPr lang="en-US">
                <a:latin typeface="Times New Roman"/>
                <a:cs typeface="Times New Roman"/>
              </a:rPr>
              <a:t>, enjoy recreational options, and </a:t>
            </a:r>
            <a:r>
              <a:rPr lang="en-US">
                <a:solidFill>
                  <a:schemeClr val="bg2">
                    <a:lumMod val="75000"/>
                    <a:lumOff val="25000"/>
                  </a:schemeClr>
                </a:solidFill>
                <a:latin typeface="Times New Roman"/>
                <a:cs typeface="Times New Roman"/>
              </a:rPr>
              <a:t>detect inappropriate behavior</a:t>
            </a:r>
            <a:r>
              <a:rPr lang="en-US">
                <a:latin typeface="Times New Roman"/>
                <a:cs typeface="Times New Roman"/>
              </a:rPr>
              <a:t>.</a:t>
            </a:r>
            <a:endParaRPr lang="en-US">
              <a:solidFill>
                <a:srgbClr val="E2D4CA">
                  <a:alpha val="85000"/>
                </a:srgbClr>
              </a:solidFill>
              <a:latin typeface="Times New Roman"/>
              <a:cs typeface="Times New Roman"/>
            </a:endParaRPr>
          </a:p>
          <a:p>
            <a:endParaRPr lang="en-US"/>
          </a:p>
          <a:p>
            <a:endParaRPr lang="en-US"/>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a:t>Green Tracks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4</a:t>
            </a:fld>
            <a:endParaRPr lang="en-US"/>
          </a:p>
        </p:txBody>
      </p:sp>
    </p:spTree>
    <p:extLst>
      <p:ext uri="{BB962C8B-B14F-4D97-AF65-F5344CB8AC3E}">
        <p14:creationId xmlns:p14="http://schemas.microsoft.com/office/powerpoint/2010/main" val="38884289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A78-FAB6-4776-8D07-F29C78281073}"/>
              </a:ext>
            </a:extLst>
          </p:cNvPr>
          <p:cNvSpPr>
            <a:spLocks noGrp="1"/>
          </p:cNvSpPr>
          <p:nvPr>
            <p:ph type="title"/>
          </p:nvPr>
        </p:nvSpPr>
        <p:spPr>
          <a:xfrm>
            <a:off x="838200" y="662427"/>
            <a:ext cx="10515600" cy="1493390"/>
          </a:xfrm>
        </p:spPr>
        <p:txBody>
          <a:bodyPr>
            <a:normAutofit/>
          </a:bodyPr>
          <a:lstStyle/>
          <a:p>
            <a:r>
              <a:rPr lang="en-US" sz="2000">
                <a:latin typeface="Times New Roman"/>
                <a:cs typeface="Times New Roman"/>
              </a:rPr>
              <a:t>Overview of Implementation</a:t>
            </a:r>
          </a:p>
        </p:txBody>
      </p:sp>
      <p:sp>
        <p:nvSpPr>
          <p:cNvPr id="30" name="Date Placeholder 29">
            <a:extLst>
              <a:ext uri="{FF2B5EF4-FFF2-40B4-BE49-F238E27FC236}">
                <a16:creationId xmlns:a16="http://schemas.microsoft.com/office/drawing/2014/main" id="{94BA4ACF-F69F-476F-AD73-680EBB74F12F}"/>
              </a:ext>
            </a:extLst>
          </p:cNvPr>
          <p:cNvSpPr>
            <a:spLocks noGrp="1"/>
          </p:cNvSpPr>
          <p:nvPr>
            <p:ph type="dt" sz="half" idx="2"/>
          </p:nvPr>
        </p:nvSpPr>
        <p:spPr>
          <a:xfrm>
            <a:off x="258792" y="6356350"/>
            <a:ext cx="3322608" cy="365125"/>
          </a:xfrm>
        </p:spPr>
        <p:txBody>
          <a:bodyPr/>
          <a:lstStyle/>
          <a:p>
            <a:r>
              <a:rPr lang="en-US"/>
              <a:t>2023</a:t>
            </a:r>
          </a:p>
        </p:txBody>
      </p:sp>
      <p:sp>
        <p:nvSpPr>
          <p:cNvPr id="31" name="Footer Placeholder 30">
            <a:extLst>
              <a:ext uri="{FF2B5EF4-FFF2-40B4-BE49-F238E27FC236}">
                <a16:creationId xmlns:a16="http://schemas.microsoft.com/office/drawing/2014/main" id="{53CFB42C-19C6-486D-BAD6-89A694C473DD}"/>
              </a:ext>
            </a:extLst>
          </p:cNvPr>
          <p:cNvSpPr>
            <a:spLocks noGrp="1"/>
          </p:cNvSpPr>
          <p:nvPr>
            <p:ph type="ftr" sz="quarter" idx="3"/>
          </p:nvPr>
        </p:nvSpPr>
        <p:spPr>
          <a:xfrm>
            <a:off x="3581399" y="6356350"/>
            <a:ext cx="5029203" cy="365125"/>
          </a:xfrm>
        </p:spPr>
        <p:txBody>
          <a:bodyPr/>
          <a:lstStyle/>
          <a:p>
            <a:r>
              <a:rPr lang="en-US">
                <a:latin typeface="Times New Roman"/>
                <a:cs typeface="Times New Roman"/>
              </a:rPr>
              <a:t>Green Tracks</a:t>
            </a:r>
          </a:p>
        </p:txBody>
      </p:sp>
      <p:sp>
        <p:nvSpPr>
          <p:cNvPr id="32" name="Slide Number Placeholder 31">
            <a:extLst>
              <a:ext uri="{FF2B5EF4-FFF2-40B4-BE49-F238E27FC236}">
                <a16:creationId xmlns:a16="http://schemas.microsoft.com/office/drawing/2014/main" id="{CC7B1733-8B85-4D01-A9F3-45031C885C1B}"/>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imes New Roman"/>
                <a:cs typeface="Times New Roman"/>
              </a:rPr>
              <a:pPr/>
              <a:t>5</a:t>
            </a:fld>
            <a:endParaRPr lang="en-US">
              <a:latin typeface="Times New Roman"/>
              <a:cs typeface="Times New Roman"/>
            </a:endParaRPr>
          </a:p>
        </p:txBody>
      </p:sp>
      <p:sp>
        <p:nvSpPr>
          <p:cNvPr id="8" name="Parallelogram 7">
            <a:extLst>
              <a:ext uri="{FF2B5EF4-FFF2-40B4-BE49-F238E27FC236}">
                <a16:creationId xmlns:a16="http://schemas.microsoft.com/office/drawing/2014/main" id="{A34B33DC-625C-B076-32ED-0A75C048E0D8}"/>
              </a:ext>
            </a:extLst>
          </p:cNvPr>
          <p:cNvSpPr/>
          <p:nvPr/>
        </p:nvSpPr>
        <p:spPr>
          <a:xfrm>
            <a:off x="761245" y="4185721"/>
            <a:ext cx="1867909" cy="1166892"/>
          </a:xfrm>
          <a:prstGeom prst="parallelogram">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400">
                <a:latin typeface="Times New Roman"/>
                <a:cs typeface="Times New Roman"/>
              </a:rPr>
              <a:t>Source &amp; Destination</a:t>
            </a:r>
          </a:p>
        </p:txBody>
      </p:sp>
      <p:sp>
        <p:nvSpPr>
          <p:cNvPr id="9" name="Rounded Rectangle 8">
            <a:extLst>
              <a:ext uri="{FF2B5EF4-FFF2-40B4-BE49-F238E27FC236}">
                <a16:creationId xmlns:a16="http://schemas.microsoft.com/office/drawing/2014/main" id="{4C6491CD-7AFB-635C-ED3B-A85491B474C2}"/>
              </a:ext>
            </a:extLst>
          </p:cNvPr>
          <p:cNvSpPr/>
          <p:nvPr/>
        </p:nvSpPr>
        <p:spPr>
          <a:xfrm>
            <a:off x="3423371" y="4140504"/>
            <a:ext cx="1944035" cy="12129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latin typeface="Times New Roman"/>
                <a:cs typeface="Times New Roman"/>
              </a:rPr>
              <a:t>Weighted Graph Network</a:t>
            </a:r>
          </a:p>
        </p:txBody>
      </p:sp>
      <p:sp>
        <p:nvSpPr>
          <p:cNvPr id="10" name="Rounded Rectangle 9">
            <a:extLst>
              <a:ext uri="{FF2B5EF4-FFF2-40B4-BE49-F238E27FC236}">
                <a16:creationId xmlns:a16="http://schemas.microsoft.com/office/drawing/2014/main" id="{B80D8925-1FAE-ACFE-2443-A9EA26659E60}"/>
              </a:ext>
            </a:extLst>
          </p:cNvPr>
          <p:cNvSpPr/>
          <p:nvPr/>
        </p:nvSpPr>
        <p:spPr>
          <a:xfrm>
            <a:off x="6420570" y="4141864"/>
            <a:ext cx="1944862" cy="1212392"/>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200" err="1">
                <a:latin typeface="Times New Roman"/>
                <a:cs typeface="Times New Roman"/>
              </a:rPr>
              <a:t>Djikstra</a:t>
            </a:r>
            <a:r>
              <a:rPr lang="en-US" sz="1200">
                <a:latin typeface="Times New Roman"/>
                <a:cs typeface="Times New Roman"/>
              </a:rPr>
              <a:t> Algorithm </a:t>
            </a:r>
          </a:p>
        </p:txBody>
      </p:sp>
      <p:sp>
        <p:nvSpPr>
          <p:cNvPr id="12" name="Rounded Rectangle 11">
            <a:extLst>
              <a:ext uri="{FF2B5EF4-FFF2-40B4-BE49-F238E27FC236}">
                <a16:creationId xmlns:a16="http://schemas.microsoft.com/office/drawing/2014/main" id="{D3E59A6F-B067-62CF-D8DE-2F424AD9C9BE}"/>
              </a:ext>
            </a:extLst>
          </p:cNvPr>
          <p:cNvSpPr/>
          <p:nvPr/>
        </p:nvSpPr>
        <p:spPr>
          <a:xfrm>
            <a:off x="9456423" y="4145950"/>
            <a:ext cx="1939341" cy="11699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latin typeface="Times New Roman"/>
                <a:cs typeface="Times New Roman"/>
              </a:rPr>
              <a:t>Optimized path</a:t>
            </a:r>
          </a:p>
        </p:txBody>
      </p:sp>
      <p:cxnSp>
        <p:nvCxnSpPr>
          <p:cNvPr id="14" name="Straight Arrow Connector 13">
            <a:extLst>
              <a:ext uri="{FF2B5EF4-FFF2-40B4-BE49-F238E27FC236}">
                <a16:creationId xmlns:a16="http://schemas.microsoft.com/office/drawing/2014/main" id="{5CA16EB7-D504-C952-3E7E-7438439BED91}"/>
              </a:ext>
            </a:extLst>
          </p:cNvPr>
          <p:cNvCxnSpPr>
            <a:cxnSpLocks/>
          </p:cNvCxnSpPr>
          <p:nvPr/>
        </p:nvCxnSpPr>
        <p:spPr>
          <a:xfrm flipV="1">
            <a:off x="2494110" y="4792896"/>
            <a:ext cx="920750" cy="1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62E74CD-7A80-57ED-3640-87B28DEDED14}"/>
              </a:ext>
            </a:extLst>
          </p:cNvPr>
          <p:cNvCxnSpPr/>
          <p:nvPr/>
        </p:nvCxnSpPr>
        <p:spPr>
          <a:xfrm>
            <a:off x="5330627" y="4766488"/>
            <a:ext cx="1080879" cy="1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A74322-544C-4525-AB6F-62AAAE561F9E}"/>
              </a:ext>
            </a:extLst>
          </p:cNvPr>
          <p:cNvCxnSpPr>
            <a:cxnSpLocks/>
          </p:cNvCxnSpPr>
          <p:nvPr/>
        </p:nvCxnSpPr>
        <p:spPr>
          <a:xfrm>
            <a:off x="8362337" y="4768954"/>
            <a:ext cx="1091372" cy="16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Punched Tape 19">
            <a:extLst>
              <a:ext uri="{FF2B5EF4-FFF2-40B4-BE49-F238E27FC236}">
                <a16:creationId xmlns:a16="http://schemas.microsoft.com/office/drawing/2014/main" id="{CBB53F10-6DA2-BA68-8D01-30A08D40A54D}"/>
              </a:ext>
            </a:extLst>
          </p:cNvPr>
          <p:cNvSpPr/>
          <p:nvPr/>
        </p:nvSpPr>
        <p:spPr>
          <a:xfrm>
            <a:off x="2637774" y="2545766"/>
            <a:ext cx="872209" cy="715127"/>
          </a:xfrm>
          <a:prstGeom prst="flowChartPunchedTape">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200">
                <a:latin typeface="Times New Roman"/>
                <a:cs typeface="Times New Roman"/>
              </a:rPr>
              <a:t>AQI Data</a:t>
            </a:r>
          </a:p>
        </p:txBody>
      </p:sp>
      <p:sp>
        <p:nvSpPr>
          <p:cNvPr id="21" name="Punched Tape 20">
            <a:extLst>
              <a:ext uri="{FF2B5EF4-FFF2-40B4-BE49-F238E27FC236}">
                <a16:creationId xmlns:a16="http://schemas.microsoft.com/office/drawing/2014/main" id="{465C7BB8-1B8F-7303-2D0B-63E95536F1A2}"/>
              </a:ext>
            </a:extLst>
          </p:cNvPr>
          <p:cNvSpPr/>
          <p:nvPr/>
        </p:nvSpPr>
        <p:spPr>
          <a:xfrm>
            <a:off x="3988225" y="2548285"/>
            <a:ext cx="877317" cy="717834"/>
          </a:xfrm>
          <a:prstGeom prst="flowChartPunchedTape">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200">
                <a:latin typeface="Times New Roman"/>
                <a:cs typeface="Times New Roman"/>
              </a:rPr>
              <a:t>Incivility Data</a:t>
            </a:r>
          </a:p>
        </p:txBody>
      </p:sp>
      <p:sp>
        <p:nvSpPr>
          <p:cNvPr id="22" name="Punched Tape 21">
            <a:extLst>
              <a:ext uri="{FF2B5EF4-FFF2-40B4-BE49-F238E27FC236}">
                <a16:creationId xmlns:a16="http://schemas.microsoft.com/office/drawing/2014/main" id="{08151218-ACAF-A2BF-8FB9-B8B2EB5395FE}"/>
              </a:ext>
            </a:extLst>
          </p:cNvPr>
          <p:cNvSpPr/>
          <p:nvPr/>
        </p:nvSpPr>
        <p:spPr>
          <a:xfrm>
            <a:off x="5332108" y="2548148"/>
            <a:ext cx="879580" cy="711336"/>
          </a:xfrm>
          <a:prstGeom prst="flowChartPunchedTape">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200">
                <a:latin typeface="Times New Roman"/>
                <a:cs typeface="Times New Roman"/>
              </a:rPr>
              <a:t>Map Data</a:t>
            </a:r>
          </a:p>
        </p:txBody>
      </p:sp>
      <p:cxnSp>
        <p:nvCxnSpPr>
          <p:cNvPr id="6" name="Straight Arrow Connector 5">
            <a:extLst>
              <a:ext uri="{FF2B5EF4-FFF2-40B4-BE49-F238E27FC236}">
                <a16:creationId xmlns:a16="http://schemas.microsoft.com/office/drawing/2014/main" id="{4379D9B3-07ED-9192-56E6-DB4ABC381992}"/>
              </a:ext>
            </a:extLst>
          </p:cNvPr>
          <p:cNvCxnSpPr/>
          <p:nvPr/>
        </p:nvCxnSpPr>
        <p:spPr>
          <a:xfrm flipH="1">
            <a:off x="5699539" y="3123647"/>
            <a:ext cx="2209" cy="594138"/>
          </a:xfrm>
          <a:prstGeom prst="straightConnector1">
            <a:avLst/>
          </a:prstGeom>
          <a:ln>
            <a:solidFill>
              <a:schemeClr val="tx1"/>
            </a:solidFill>
          </a:ln>
        </p:spPr>
        <p:style>
          <a:lnRef idx="2">
            <a:schemeClr val="accent5"/>
          </a:lnRef>
          <a:fillRef idx="0">
            <a:schemeClr val="accent5"/>
          </a:fillRef>
          <a:effectRef idx="1">
            <a:schemeClr val="accent5"/>
          </a:effectRef>
          <a:fontRef idx="minor">
            <a:schemeClr val="tx1"/>
          </a:fontRef>
        </p:style>
      </p:cxnSp>
      <p:cxnSp>
        <p:nvCxnSpPr>
          <p:cNvPr id="11" name="Straight Arrow Connector 10">
            <a:extLst>
              <a:ext uri="{FF2B5EF4-FFF2-40B4-BE49-F238E27FC236}">
                <a16:creationId xmlns:a16="http://schemas.microsoft.com/office/drawing/2014/main" id="{23FA13F0-DD9C-2347-146B-AC3FCF060432}"/>
              </a:ext>
            </a:extLst>
          </p:cNvPr>
          <p:cNvCxnSpPr/>
          <p:nvPr/>
        </p:nvCxnSpPr>
        <p:spPr>
          <a:xfrm flipH="1">
            <a:off x="3180246" y="3127789"/>
            <a:ext cx="2209" cy="588616"/>
          </a:xfrm>
          <a:prstGeom prst="straightConnector1">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217F4AF5-0F11-488D-344C-B64B78FCB5E5}"/>
              </a:ext>
            </a:extLst>
          </p:cNvPr>
          <p:cNvCxnSpPr/>
          <p:nvPr/>
        </p:nvCxnSpPr>
        <p:spPr>
          <a:xfrm>
            <a:off x="3178449" y="3705774"/>
            <a:ext cx="2499139" cy="143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E5654F-4739-D87E-DF88-2944AF9CF156}"/>
              </a:ext>
            </a:extLst>
          </p:cNvPr>
          <p:cNvCxnSpPr/>
          <p:nvPr/>
        </p:nvCxnSpPr>
        <p:spPr>
          <a:xfrm>
            <a:off x="4356514" y="3158849"/>
            <a:ext cx="3313" cy="1010198"/>
          </a:xfrm>
          <a:prstGeom prst="straightConnector1">
            <a:avLst/>
          </a:prstGeom>
          <a:ln>
            <a:solidFill>
              <a:schemeClr val="tx1"/>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8556690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E5C243-A360-457D-8198-B4DD8F7304BD}"/>
              </a:ext>
            </a:extLst>
          </p:cNvPr>
          <p:cNvSpPr>
            <a:spLocks noGrp="1"/>
          </p:cNvSpPr>
          <p:nvPr>
            <p:ph type="title"/>
          </p:nvPr>
        </p:nvSpPr>
        <p:spPr>
          <a:xfrm>
            <a:off x="645102" y="377536"/>
            <a:ext cx="5550758" cy="1403343"/>
          </a:xfrm>
        </p:spPr>
        <p:txBody>
          <a:bodyPr anchor="ctr">
            <a:normAutofit/>
          </a:bodyPr>
          <a:lstStyle/>
          <a:p>
            <a:pPr algn="l"/>
            <a:r>
              <a:rPr lang="en-US" sz="2400">
                <a:latin typeface="Times New Roman"/>
                <a:cs typeface="Times New Roman"/>
              </a:rPr>
              <a:t>Weighted Graph Network</a:t>
            </a:r>
            <a:endParaRPr lang="en-US" sz="2400">
              <a:solidFill>
                <a:srgbClr val="E2D4CA">
                  <a:alpha val="75000"/>
                </a:srgbClr>
              </a:solidFill>
              <a:latin typeface="Times New Roman"/>
              <a:cs typeface="Times New Roman"/>
            </a:endParaRP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idx="1"/>
          </p:nvPr>
        </p:nvSpPr>
        <p:spPr>
          <a:xfrm>
            <a:off x="630768" y="2795155"/>
            <a:ext cx="7437594" cy="2957495"/>
          </a:xfrm>
        </p:spPr>
        <p:txBody>
          <a:bodyPr vert="horz" lIns="91440" tIns="45720" rIns="91440" bIns="45720" rtlCol="0" anchor="t">
            <a:noAutofit/>
          </a:bodyPr>
          <a:lstStyle/>
          <a:p>
            <a:pPr algn="just">
              <a:lnSpc>
                <a:spcPct val="110000"/>
              </a:lnSpc>
            </a:pPr>
            <a:r>
              <a:rPr lang="en-US" sz="1600">
                <a:latin typeface="Times New Roman"/>
                <a:cs typeface="Times New Roman"/>
              </a:rPr>
              <a:t>A weighted graph or a network is a graph in which a number (the weight) is assigned to each edge. Such weights might represent for example costs, lengths or capacities, depending on the problem at hand.</a:t>
            </a:r>
            <a:endParaRPr lang="en-US" sz="1600">
              <a:solidFill>
                <a:srgbClr val="E2D4CA">
                  <a:alpha val="85000"/>
                </a:srgbClr>
              </a:solidFill>
              <a:latin typeface="Times New Roman"/>
              <a:cs typeface="Times New Roman"/>
            </a:endParaRPr>
          </a:p>
          <a:p>
            <a:pPr algn="just">
              <a:lnSpc>
                <a:spcPct val="110000"/>
              </a:lnSpc>
            </a:pPr>
            <a:endParaRPr lang="en-US" sz="1600">
              <a:solidFill>
                <a:srgbClr val="E2D4CA">
                  <a:alpha val="85000"/>
                </a:srgbClr>
              </a:solidFill>
              <a:latin typeface="Times New Roman"/>
              <a:cs typeface="Times New Roman"/>
            </a:endParaRPr>
          </a:p>
          <a:p>
            <a:pPr algn="just">
              <a:lnSpc>
                <a:spcPct val="110000"/>
              </a:lnSpc>
            </a:pPr>
            <a:r>
              <a:rPr lang="en-US" sz="1600">
                <a:solidFill>
                  <a:srgbClr val="E2D4CA">
                    <a:alpha val="85000"/>
                  </a:srgbClr>
                </a:solidFill>
                <a:latin typeface="Times New Roman"/>
                <a:cs typeface="Times New Roman"/>
              </a:rPr>
              <a:t>With the help of Open Street Map (OSM) API, we are creating a weighted graph network which uses weights in term of AQI score, incivility score and distance. This weighted  graph network is then used to find the best possible route between the source and destination.</a:t>
            </a:r>
          </a:p>
          <a:p>
            <a:pPr algn="just">
              <a:lnSpc>
                <a:spcPct val="110000"/>
              </a:lnSpc>
            </a:pPr>
            <a:endParaRPr lang="en-US" sz="1600">
              <a:solidFill>
                <a:srgbClr val="E2D4CA">
                  <a:alpha val="85000"/>
                </a:srgbClr>
              </a:solidFill>
              <a:latin typeface="Times New Roman"/>
              <a:cs typeface="Times New Roman"/>
            </a:endParaRPr>
          </a:p>
          <a:p>
            <a:pPr algn="just">
              <a:lnSpc>
                <a:spcPct val="110000"/>
              </a:lnSpc>
            </a:pPr>
            <a:endParaRPr lang="en-US" sz="1600">
              <a:solidFill>
                <a:srgbClr val="E2D4CA">
                  <a:alpha val="85000"/>
                </a:srgbClr>
              </a:solidFill>
              <a:latin typeface="Times New Roman"/>
              <a:cs typeface="Times New Roman"/>
            </a:endParaRPr>
          </a:p>
          <a:p>
            <a:pPr algn="just">
              <a:lnSpc>
                <a:spcPct val="110000"/>
              </a:lnSpc>
            </a:pPr>
            <a:endParaRPr lang="en-US" sz="1600">
              <a:solidFill>
                <a:srgbClr val="E2D4CA">
                  <a:alpha val="85000"/>
                </a:srgbClr>
              </a:solidFill>
              <a:latin typeface="Times New Roman"/>
              <a:cs typeface="Times New Roman"/>
            </a:endParaRPr>
          </a:p>
          <a:p>
            <a:pPr algn="just">
              <a:lnSpc>
                <a:spcPct val="110000"/>
              </a:lnSpc>
            </a:pPr>
            <a:endParaRPr lang="en-US" sz="1600">
              <a:solidFill>
                <a:srgbClr val="E2D4CA">
                  <a:alpha val="85000"/>
                </a:srgbClr>
              </a:solidFill>
              <a:latin typeface="Times New Roman"/>
              <a:cs typeface="Times New Roman"/>
            </a:endParaRP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2023</a:t>
            </a:r>
          </a:p>
        </p:txBody>
      </p:sp>
      <p:pic>
        <p:nvPicPr>
          <p:cNvPr id="37" name="Picture 36" descr="Graph on document with pen">
            <a:extLst>
              <a:ext uri="{FF2B5EF4-FFF2-40B4-BE49-F238E27FC236}">
                <a16:creationId xmlns:a16="http://schemas.microsoft.com/office/drawing/2014/main" id="{9BF31977-F3CA-389B-5206-EA923DB118CB}"/>
              </a:ext>
            </a:extLst>
          </p:cNvPr>
          <p:cNvPicPr>
            <a:picLocks noChangeAspect="1"/>
          </p:cNvPicPr>
          <p:nvPr/>
        </p:nvPicPr>
        <p:blipFill rotWithShape="1">
          <a:blip r:embed="rId2"/>
          <a:srcRect l="20011" r="5960" b="-3"/>
          <a:stretch/>
        </p:blipFill>
        <p:spPr>
          <a:xfrm>
            <a:off x="8419683" y="10"/>
            <a:ext cx="3772317" cy="6857990"/>
          </a:xfrm>
          <a:prstGeom prst="rect">
            <a:avLst/>
          </a:prstGeom>
          <a:noFill/>
        </p:spPr>
      </p:pic>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6</a:t>
            </a:fld>
            <a:endParaRPr lang="en-US"/>
          </a:p>
        </p:txBody>
      </p:sp>
    </p:spTree>
    <p:extLst>
      <p:ext uri="{BB962C8B-B14F-4D97-AF65-F5344CB8AC3E}">
        <p14:creationId xmlns:p14="http://schemas.microsoft.com/office/powerpoint/2010/main" val="32517802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E5C243-A360-457D-8198-B4DD8F7304BD}"/>
              </a:ext>
            </a:extLst>
          </p:cNvPr>
          <p:cNvSpPr>
            <a:spLocks noGrp="1"/>
          </p:cNvSpPr>
          <p:nvPr>
            <p:ph type="title"/>
          </p:nvPr>
        </p:nvSpPr>
        <p:spPr>
          <a:xfrm>
            <a:off x="485775" y="647700"/>
            <a:ext cx="3680395" cy="1403343"/>
          </a:xfrm>
        </p:spPr>
        <p:txBody>
          <a:bodyPr anchor="ctr">
            <a:normAutofit/>
          </a:bodyPr>
          <a:lstStyle/>
          <a:p>
            <a:r>
              <a:rPr lang="en-US" sz="2400">
                <a:latin typeface="Times New Roman"/>
                <a:cs typeface="Times New Roman"/>
              </a:rPr>
              <a:t>OSM Graph Visualization</a:t>
            </a:r>
            <a:endParaRPr lang="en-US" sz="2400">
              <a:solidFill>
                <a:srgbClr val="E2D4CA">
                  <a:alpha val="75000"/>
                </a:srgbClr>
              </a:solidFill>
              <a:latin typeface="Times New Roman"/>
              <a:cs typeface="Times New Roman"/>
            </a:endParaRPr>
          </a:p>
        </p:txBody>
      </p:sp>
      <p:pic>
        <p:nvPicPr>
          <p:cNvPr id="8" name="Content Placeholder 7" descr="A map of a city&#10;&#10;Description automatically generated">
            <a:extLst>
              <a:ext uri="{FF2B5EF4-FFF2-40B4-BE49-F238E27FC236}">
                <a16:creationId xmlns:a16="http://schemas.microsoft.com/office/drawing/2014/main" id="{6215253C-9127-BD8E-A6F3-430C96C518EA}"/>
              </a:ext>
            </a:extLst>
          </p:cNvPr>
          <p:cNvPicPr>
            <a:picLocks noGrp="1" noChangeAspect="1"/>
          </p:cNvPicPr>
          <p:nvPr>
            <p:ph idx="1"/>
          </p:nvPr>
        </p:nvPicPr>
        <p:blipFill rotWithShape="1">
          <a:blip r:embed="rId2"/>
          <a:srcRect l="17261" r="20917" b="3"/>
          <a:stretch/>
        </p:blipFill>
        <p:spPr>
          <a:xfrm>
            <a:off x="647701" y="2683105"/>
            <a:ext cx="3364358" cy="3527196"/>
          </a:xfrm>
          <a:noFill/>
        </p:spPr>
      </p:pic>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2023</a:t>
            </a:r>
          </a:p>
        </p:txBody>
      </p:sp>
      <p:pic>
        <p:nvPicPr>
          <p:cNvPr id="7" name="Picture 6" descr="A group of blue dots and lines&#10;&#10;Description automatically generated">
            <a:extLst>
              <a:ext uri="{FF2B5EF4-FFF2-40B4-BE49-F238E27FC236}">
                <a16:creationId xmlns:a16="http://schemas.microsoft.com/office/drawing/2014/main" id="{8C287DF3-1C5F-F8EC-11A8-C87B37403BF8}"/>
              </a:ext>
            </a:extLst>
          </p:cNvPr>
          <p:cNvPicPr>
            <a:picLocks noChangeAspect="1"/>
          </p:cNvPicPr>
          <p:nvPr/>
        </p:nvPicPr>
        <p:blipFill rotWithShape="1">
          <a:blip r:embed="rId3"/>
          <a:srcRect l="16402" r="16403" b="1"/>
          <a:stretch/>
        </p:blipFill>
        <p:spPr>
          <a:xfrm>
            <a:off x="4575048" y="10"/>
            <a:ext cx="7616952" cy="6857990"/>
          </a:xfrm>
          <a:prstGeom prst="rect">
            <a:avLst/>
          </a:prstGeom>
          <a:noFill/>
        </p:spPr>
      </p:pic>
      <p:sp>
        <p:nvSpPr>
          <p:cNvPr id="44" name="Footer Placeholder 6">
            <a:extLst>
              <a:ext uri="{FF2B5EF4-FFF2-40B4-BE49-F238E27FC236}">
                <a16:creationId xmlns:a16="http://schemas.microsoft.com/office/drawing/2014/main" id="{D303F94D-6ED7-33B6-C0EF-E27BFBEF7B81}"/>
              </a:ext>
            </a:extLst>
          </p:cNvPr>
          <p:cNvSpPr>
            <a:spLocks noGrp="1"/>
          </p:cNvSpPr>
          <p:nvPr>
            <p:ph type="ftr" sz="quarter" idx="11"/>
          </p:nvPr>
        </p:nvSpPr>
        <p:spPr>
          <a:xfrm>
            <a:off x="3581399" y="6356350"/>
            <a:ext cx="5029203" cy="365125"/>
          </a:xfrm>
        </p:spPr>
        <p:txBody>
          <a:bodyPr anchor="ctr">
            <a:normAutofit/>
          </a:bodyPr>
          <a:lstStyle/>
          <a:p>
            <a:pPr>
              <a:spcAft>
                <a:spcPts val="600"/>
              </a:spcAft>
            </a:pPr>
            <a:r>
              <a:rPr lang="en-US">
                <a:solidFill>
                  <a:schemeClr val="bg1"/>
                </a:solidFill>
              </a:rPr>
              <a:t>Green Tracks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7</a:t>
            </a:fld>
            <a:endParaRPr lang="en-US"/>
          </a:p>
        </p:txBody>
      </p:sp>
    </p:spTree>
    <p:extLst>
      <p:ext uri="{BB962C8B-B14F-4D97-AF65-F5344CB8AC3E}">
        <p14:creationId xmlns:p14="http://schemas.microsoft.com/office/powerpoint/2010/main" val="8720826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485775" y="647700"/>
            <a:ext cx="6961477" cy="2474560"/>
          </a:xfrm>
        </p:spPr>
        <p:txBody>
          <a:bodyPr anchor="ctr">
            <a:normAutofit/>
          </a:bodyPr>
          <a:lstStyle/>
          <a:p>
            <a:pPr algn="l"/>
            <a:r>
              <a:rPr lang="en-US" sz="2400">
                <a:latin typeface="Times New Roman"/>
                <a:cs typeface="Times New Roman"/>
              </a:rPr>
              <a:t>Custom Weights used in Graph</a:t>
            </a:r>
            <a:endParaRPr lang="en-US" sz="2400">
              <a:solidFill>
                <a:srgbClr val="E2D4CA">
                  <a:alpha val="75000"/>
                </a:srgbClr>
              </a:solidFill>
              <a:latin typeface="Times New Roman"/>
              <a:cs typeface="Times New Roman"/>
            </a:endParaRPr>
          </a:p>
        </p:txBody>
      </p:sp>
      <p:sp>
        <p:nvSpPr>
          <p:cNvPr id="4" name="Content Placeholder 3">
            <a:extLst>
              <a:ext uri="{FF2B5EF4-FFF2-40B4-BE49-F238E27FC236}">
                <a16:creationId xmlns:a16="http://schemas.microsoft.com/office/drawing/2014/main" id="{4F08D862-4634-0853-1F26-AFF67D794A53}"/>
              </a:ext>
            </a:extLst>
          </p:cNvPr>
          <p:cNvSpPr>
            <a:spLocks noGrp="1"/>
          </p:cNvSpPr>
          <p:nvPr>
            <p:ph idx="1"/>
          </p:nvPr>
        </p:nvSpPr>
        <p:spPr>
          <a:xfrm>
            <a:off x="647701" y="2746977"/>
            <a:ext cx="10496902" cy="2231422"/>
          </a:xfrm>
        </p:spPr>
        <p:txBody>
          <a:bodyPr vert="horz" lIns="91440" tIns="45720" rIns="91440" bIns="45720" rtlCol="0" anchor="t">
            <a:normAutofit/>
          </a:bodyPr>
          <a:lstStyle/>
          <a:p>
            <a:pPr marL="342900" indent="-342900" algn="just">
              <a:buChar char="•"/>
            </a:pPr>
            <a:r>
              <a:rPr lang="en-US" sz="2000">
                <a:latin typeface="Times New Roman"/>
                <a:cs typeface="Times New Roman"/>
              </a:rPr>
              <a:t>Distance between source and target</a:t>
            </a:r>
            <a:endParaRPr lang="en-US" sz="2000">
              <a:solidFill>
                <a:srgbClr val="E2D4CA">
                  <a:alpha val="85000"/>
                </a:srgbClr>
              </a:solidFill>
              <a:latin typeface="Times New Roman"/>
              <a:cs typeface="Times New Roman"/>
            </a:endParaRPr>
          </a:p>
          <a:p>
            <a:pPr marL="342900" indent="-342900" algn="just">
              <a:buChar char="•"/>
            </a:pPr>
            <a:r>
              <a:rPr lang="en-US" sz="2000">
                <a:latin typeface="Times New Roman"/>
                <a:cs typeface="Times New Roman"/>
              </a:rPr>
              <a:t>AQI score of each street or avg of neighborhood</a:t>
            </a:r>
            <a:endParaRPr lang="en-US" sz="2000">
              <a:solidFill>
                <a:srgbClr val="E2D4CA">
                  <a:alpha val="85000"/>
                </a:srgbClr>
              </a:solidFill>
              <a:latin typeface="Times New Roman"/>
              <a:cs typeface="Times New Roman"/>
            </a:endParaRPr>
          </a:p>
          <a:p>
            <a:pPr marL="342900" indent="-342900" algn="just">
              <a:buChar char="•"/>
            </a:pPr>
            <a:r>
              <a:rPr lang="en-US" sz="2000">
                <a:latin typeface="Times New Roman"/>
                <a:cs typeface="Times New Roman"/>
              </a:rPr>
              <a:t>Incivility Data - Harmonic mean of security and cleanliness score</a:t>
            </a:r>
            <a:endParaRPr lang="en-US" sz="2000">
              <a:solidFill>
                <a:srgbClr val="E2D4CA">
                  <a:alpha val="85000"/>
                </a:srgbClr>
              </a:solidFill>
              <a:latin typeface="Times New Roman"/>
              <a:cs typeface="Times New Roman"/>
            </a:endParaRP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11"/>
          </p:nvPr>
        </p:nvSpPr>
        <p:spPr>
          <a:xfrm>
            <a:off x="3581399" y="6356350"/>
            <a:ext cx="5029203" cy="365125"/>
          </a:xfrm>
        </p:spPr>
        <p:txBody>
          <a:bodyPr anchor="ctr">
            <a:normAutofit/>
          </a:bodyPr>
          <a:lstStyle/>
          <a:p>
            <a:pPr>
              <a:spcAft>
                <a:spcPts val="600"/>
              </a:spcAft>
            </a:pPr>
            <a:r>
              <a:rPr lang="en-US"/>
              <a:t>Green tracks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8</a:t>
            </a:fld>
            <a:endParaRPr lang="en-US"/>
          </a:p>
        </p:txBody>
      </p:sp>
    </p:spTree>
    <p:extLst>
      <p:ext uri="{BB962C8B-B14F-4D97-AF65-F5344CB8AC3E}">
        <p14:creationId xmlns:p14="http://schemas.microsoft.com/office/powerpoint/2010/main" val="157393864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5273598" y="1034470"/>
            <a:ext cx="6087166" cy="612653"/>
          </a:xfrm>
        </p:spPr>
        <p:txBody>
          <a:bodyPr/>
          <a:lstStyle/>
          <a:p>
            <a:r>
              <a:rPr lang="en-US" sz="2400">
                <a:latin typeface="Times New Roman"/>
                <a:cs typeface="Times New Roman"/>
              </a:rPr>
              <a:t>Algorithm</a:t>
            </a:r>
            <a:endParaRPr lang="en-US" sz="2400">
              <a:solidFill>
                <a:srgbClr val="E2D4CA">
                  <a:alpha val="75000"/>
                </a:srgbClr>
              </a:solidFill>
              <a:latin typeface="Times New Roman"/>
              <a:cs typeface="Times New Roman"/>
            </a:endParaRP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57864" y="2047012"/>
            <a:ext cx="10112375" cy="1954213"/>
          </a:xfrm>
        </p:spPr>
        <p:txBody>
          <a:bodyPr vert="horz" lIns="91440" tIns="45720" rIns="91440" bIns="45720" rtlCol="0" anchor="t">
            <a:noAutofit/>
          </a:bodyPr>
          <a:lstStyle/>
          <a:p>
            <a:pPr marL="285750" indent="-285750">
              <a:buChar char="•"/>
            </a:pPr>
            <a:r>
              <a:rPr lang="en-US" sz="1400">
                <a:ea typeface="+mn-lt"/>
                <a:cs typeface="+mn-lt"/>
              </a:rPr>
              <a:t>Importing Libraries: </a:t>
            </a:r>
            <a:r>
              <a:rPr lang="en-US" sz="1400" err="1">
                <a:ea typeface="+mn-lt"/>
                <a:cs typeface="+mn-lt"/>
              </a:rPr>
              <a:t>osmnx</a:t>
            </a:r>
            <a:r>
              <a:rPr lang="en-US" sz="1400">
                <a:ea typeface="+mn-lt"/>
                <a:cs typeface="+mn-lt"/>
              </a:rPr>
              <a:t>, </a:t>
            </a:r>
            <a:r>
              <a:rPr lang="en-US" sz="1400" err="1">
                <a:ea typeface="+mn-lt"/>
                <a:cs typeface="+mn-lt"/>
              </a:rPr>
              <a:t>networkx</a:t>
            </a:r>
            <a:r>
              <a:rPr lang="en-US" sz="1400">
                <a:ea typeface="+mn-lt"/>
                <a:cs typeface="+mn-lt"/>
              </a:rPr>
              <a:t>, folium, and pickle.</a:t>
            </a:r>
            <a:endParaRPr lang="en-US" sz="1400">
              <a:solidFill>
                <a:srgbClr val="E2D4CA">
                  <a:alpha val="85000"/>
                </a:srgbClr>
              </a:solidFill>
              <a:ea typeface="+mn-lt"/>
              <a:cs typeface="+mn-lt"/>
            </a:endParaRPr>
          </a:p>
          <a:p>
            <a:pPr marL="285750" indent="-285750">
              <a:buChar char="•"/>
            </a:pPr>
            <a:r>
              <a:rPr lang="en-US" sz="1400">
                <a:ea typeface="+mn-lt"/>
                <a:cs typeface="+mn-lt"/>
              </a:rPr>
              <a:t>File Path and Graph Creation using Start and End coordinate Selection.</a:t>
            </a:r>
            <a:endParaRPr lang="en-US" sz="1400">
              <a:solidFill>
                <a:srgbClr val="E2D4CA">
                  <a:alpha val="85000"/>
                </a:srgbClr>
              </a:solidFill>
              <a:ea typeface="+mn-lt"/>
              <a:cs typeface="+mn-lt"/>
            </a:endParaRPr>
          </a:p>
          <a:p>
            <a:pPr marL="285750" indent="-285750">
              <a:buChar char="•"/>
            </a:pPr>
            <a:r>
              <a:rPr lang="en-US" sz="1400">
                <a:ea typeface="+mn-lt"/>
                <a:cs typeface="+mn-lt"/>
              </a:rPr>
              <a:t>Using Weight Definition from different source to create graph network.</a:t>
            </a:r>
            <a:endParaRPr lang="en-US" sz="1400">
              <a:solidFill>
                <a:srgbClr val="E2D4CA">
                  <a:alpha val="85000"/>
                </a:srgbClr>
              </a:solidFill>
              <a:ea typeface="+mn-lt"/>
              <a:cs typeface="+mn-lt"/>
            </a:endParaRPr>
          </a:p>
          <a:p>
            <a:pPr marL="285750" indent="-285750">
              <a:buChar char="•"/>
            </a:pPr>
            <a:r>
              <a:rPr lang="en-US" sz="1400">
                <a:ea typeface="+mn-lt"/>
                <a:cs typeface="+mn-lt"/>
              </a:rPr>
              <a:t>Shortest Path Calculation (Dijkstra's algorithm) : considers the edge weights based on AQI and safety scores. </a:t>
            </a:r>
            <a:endParaRPr lang="en-US" sz="1400">
              <a:solidFill>
                <a:srgbClr val="E2D4CA">
                  <a:alpha val="85000"/>
                </a:srgbClr>
              </a:solidFill>
            </a:endParaRPr>
          </a:p>
          <a:p>
            <a:pPr marL="285750" indent="-285750">
              <a:buChar char="•"/>
            </a:pPr>
            <a:r>
              <a:rPr lang="en-US" sz="1400">
                <a:ea typeface="+mn-lt"/>
                <a:cs typeface="+mn-lt"/>
              </a:rPr>
              <a:t>Coordinates Retrieval for Map Creation(Folium object)</a:t>
            </a:r>
            <a:endParaRPr lang="en-US" sz="1400">
              <a:solidFill>
                <a:srgbClr val="E2D4CA">
                  <a:alpha val="85000"/>
                </a:srgbClr>
              </a:solidFill>
            </a:endParaRPr>
          </a:p>
          <a:p>
            <a:pPr marL="285750" indent="-285750">
              <a:buChar char="•"/>
            </a:pPr>
            <a:endParaRPr lang="en-US" sz="1400">
              <a:solidFill>
                <a:srgbClr val="E2D4CA">
                  <a:alpha val="85000"/>
                </a:srgbClr>
              </a:solidFill>
            </a:endParaRPr>
          </a:p>
          <a:p>
            <a:pPr marL="285750" indent="-285750">
              <a:buChar char="•"/>
            </a:pPr>
            <a:endParaRPr lang="en-US" sz="1400">
              <a:solidFill>
                <a:srgbClr val="E2D4CA">
                  <a:alpha val="85000"/>
                </a:srgbClr>
              </a:solidFill>
            </a:endParaRP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811683"/>
            <a:ext cx="3720812" cy="2046317"/>
          </a:xfrm>
        </p:spPr>
      </p:pic>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a:t>2023</a:t>
            </a:r>
          </a:p>
        </p:txBody>
      </p:sp>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720812" y="4811683"/>
            <a:ext cx="4299342" cy="2053244"/>
          </a:xfrm>
        </p:spPr>
      </p:pic>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221181" y="6536458"/>
            <a:ext cx="5389421" cy="344344"/>
          </a:xfrm>
        </p:spPr>
        <p:txBody>
          <a:bodyPr/>
          <a:lstStyle/>
          <a:p>
            <a:r>
              <a:rPr lang="en-US"/>
              <a:t>Green Tracks</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9</a:t>
            </a:fld>
            <a:endParaRPr lang="en-US"/>
          </a:p>
        </p:txBody>
      </p:sp>
      <p:pic>
        <p:nvPicPr>
          <p:cNvPr id="6" name="Picture Placeholder 5" descr="People riding bikes on a trail in the woods&#10;&#10;Description automatically generated">
            <a:extLst>
              <a:ext uri="{FF2B5EF4-FFF2-40B4-BE49-F238E27FC236}">
                <a16:creationId xmlns:a16="http://schemas.microsoft.com/office/drawing/2014/main" id="{953922FF-2CF6-0EAC-E948-C0E82FF56ACF}"/>
              </a:ext>
            </a:extLst>
          </p:cNvPr>
          <p:cNvPicPr>
            <a:picLocks noGrp="1" noChangeAspect="1"/>
          </p:cNvPicPr>
          <p:nvPr>
            <p:ph type="pic" sz="quarter" idx="15"/>
          </p:nvPr>
        </p:nvPicPr>
        <p:blipFill>
          <a:blip r:embed="rId4"/>
          <a:srcRect l="500" r="500"/>
          <a:stretch/>
        </p:blipFill>
        <p:spPr>
          <a:xfrm>
            <a:off x="8019843" y="4804756"/>
            <a:ext cx="4178253" cy="2053244"/>
          </a:xfrm>
        </p:spPr>
      </p:pic>
    </p:spTree>
    <p:extLst>
      <p:ext uri="{BB962C8B-B14F-4D97-AF65-F5344CB8AC3E}">
        <p14:creationId xmlns:p14="http://schemas.microsoft.com/office/powerpoint/2010/main" val="3281439690"/>
      </p:ext>
    </p:extLst>
  </p:cSld>
  <p:clrMapOvr>
    <a:masterClrMapping/>
  </p:clrMapOvr>
  <p:transition spd="slow">
    <p:push dir="u"/>
  </p:transition>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06F55-A469-454B-8FCA-6F8BCF9DAA6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590CBB4-731C-4440-BC54-D2076F57C87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PineVTI</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PineVTI</vt:lpstr>
      <vt:lpstr>Green Tracks Manifesting Eco-Friendly Paths</vt:lpstr>
      <vt:lpstr>Agenda</vt:lpstr>
      <vt:lpstr>Scope of POC</vt:lpstr>
      <vt:lpstr>PowerPoint Presentation</vt:lpstr>
      <vt:lpstr>Overview of Implementation</vt:lpstr>
      <vt:lpstr>Weighted Graph Network</vt:lpstr>
      <vt:lpstr>OSM Graph Visualization</vt:lpstr>
      <vt:lpstr>Custom Weights used in Graph</vt:lpstr>
      <vt:lpstr>Algorithm</vt:lpstr>
      <vt:lpstr>The results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Tracks</dc:title>
  <dc:creator>Jahnavi Mandadi</dc:creator>
  <cp:revision>2</cp:revision>
  <dcterms:created xsi:type="dcterms:W3CDTF">2023-10-26T21:18:31Z</dcterms:created>
  <dcterms:modified xsi:type="dcterms:W3CDTF">2024-05-25T19:58:45Z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